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5" r:id="rId1"/>
    <p:sldMasterId id="2147483826" r:id="rId2"/>
  </p:sldMasterIdLst>
  <p:notesMasterIdLst>
    <p:notesMasterId r:id="rId26"/>
  </p:notesMasterIdLst>
  <p:sldIdLst>
    <p:sldId id="256" r:id="rId3"/>
    <p:sldId id="266" r:id="rId4"/>
    <p:sldId id="258" r:id="rId5"/>
    <p:sldId id="260" r:id="rId6"/>
    <p:sldId id="270" r:id="rId7"/>
    <p:sldId id="259" r:id="rId8"/>
    <p:sldId id="273" r:id="rId9"/>
    <p:sldId id="271" r:id="rId10"/>
    <p:sldId id="274" r:id="rId11"/>
    <p:sldId id="275" r:id="rId12"/>
    <p:sldId id="276" r:id="rId13"/>
    <p:sldId id="277" r:id="rId14"/>
    <p:sldId id="263" r:id="rId15"/>
    <p:sldId id="278" r:id="rId16"/>
    <p:sldId id="280" r:id="rId17"/>
    <p:sldId id="281" r:id="rId18"/>
    <p:sldId id="279" r:id="rId19"/>
    <p:sldId id="282" r:id="rId20"/>
    <p:sldId id="283" r:id="rId21"/>
    <p:sldId id="284" r:id="rId22"/>
    <p:sldId id="264" r:id="rId23"/>
    <p:sldId id="285" r:id="rId24"/>
    <p:sldId id="265" r:id="rId25"/>
  </p:sldIdLst>
  <p:sldSz cx="14630400" cy="8229600"/>
  <p:notesSz cx="8229600" cy="14630400"/>
  <p:embeddedFontLst>
    <p:embeddedFont>
      <p:font typeface="Noto Sans KR" panose="020B0200000000000000" pitchFamily="50" charset="-127"/>
      <p:regular r:id="rId27"/>
      <p:bold r:id="rId28"/>
    </p:embeddedFont>
    <p:embeddedFont>
      <p:font typeface="나눔고딕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18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19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20</a:t>
            </a:fld>
            <a:endParaRPr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828800" y="1346835"/>
            <a:ext cx="10973435" cy="28657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4322445"/>
            <a:ext cx="10973435" cy="198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클릭하여 마스터 부제목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98219" y="2051685"/>
            <a:ext cx="12619355" cy="342392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998219" y="5507355"/>
            <a:ext cx="12619355" cy="18008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10058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7406640" y="2190750"/>
            <a:ext cx="62185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7745" y="2017394"/>
            <a:ext cx="618998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1007745" y="3006090"/>
            <a:ext cx="618998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7406640" y="2017394"/>
            <a:ext cx="6220460" cy="989329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7406640" y="3006090"/>
            <a:ext cx="6220460" cy="4422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7745" y="548640"/>
            <a:ext cx="4719320" cy="19208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6219825" y="1184910"/>
            <a:ext cx="7407275" cy="584898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007745" y="2468880"/>
            <a:ext cx="4719320" cy="4574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0469880" y="438150"/>
            <a:ext cx="3155315" cy="697484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1005840" y="438150"/>
            <a:ext cx="9281795" cy="697484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  <a:lvl2pPr marL="0" indent="0">
              <a:defRPr lang="en-GB" altLang="en-US" sz="1800"/>
            </a:lvl2pPr>
            <a:lvl3pPr marL="0" indent="0">
              <a:defRPr lang="en-GB" altLang="en-US" sz="1800"/>
            </a:lvl3pPr>
            <a:lvl4pPr marL="0" indent="0">
              <a:defRPr lang="en-GB" altLang="en-US" sz="1800"/>
            </a:lvl4pPr>
            <a:lvl5pPr marL="0" indent="0">
              <a:defRPr lang="en-GB" altLang="en-US" sz="1800"/>
            </a:lvl5pPr>
          </a:lstStyle>
          <a:p>
            <a:pPr marL="228600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685800" lvl="1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143000" lvl="2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1600200" lvl="3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  <a:p>
            <a:pPr marL="2057400" lvl="4" indent="-228600">
              <a:buFont typeface="Arial"/>
              <a:buChar char="•"/>
            </a:pPr>
            <a:r>
              <a:rPr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E6E2DB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0" y="0"/>
            <a:ext cx="14631035" cy="8230235"/>
          </a:xfrm>
          <a:prstGeom prst="rect">
            <a:avLst/>
          </a:prstGeom>
          <a:solidFill>
            <a:srgbClr val="F9F8F5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4" name="Picture " descr="/Users/parkjimyeong/Library/Group Containers/L48J367XN4.com.infraware.PolarisOffice/EngineTemp/59165/fImage1280367821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30" y="7749540"/>
            <a:ext cx="1724025" cy="41211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9355" cy="159131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제목 스타일 편집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1005840" y="2190750"/>
            <a:ext cx="12619355" cy="522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마스터 텍스트 스타일을 편집하려면 클릭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두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세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네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  <a:p>
            <a:pPr marL="228600" indent="-228600">
              <a:buFont typeface="Arial"/>
              <a:buChar char="•"/>
            </a:pPr>
            <a:r>
              <a:rPr sz="1800">
                <a:latin typeface="나눔고딕" charset="0"/>
                <a:ea typeface="나눔고딕" charset="0"/>
                <a:sym typeface="나눔고딕" charset="0"/>
              </a:rPr>
              <a:t>다섯 번째 수준</a:t>
            </a: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100584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2026-02-10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846320" y="7627620"/>
            <a:ext cx="493839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10332720" y="7627620"/>
            <a:ext cx="3292475" cy="4387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sz="1800">
                <a:latin typeface="나눔고딕" charset="0"/>
                <a:ea typeface="나눔고딕" charset="0"/>
                <a:sym typeface="나눔고딕" charset="0"/>
              </a:rPr>
              <a:t>‹#›</a:t>
            </a:fld>
            <a:endParaRPr lang="ko-KR" altLang="en-US" sz="1800">
              <a:latin typeface="나눔고딕" charset="0"/>
              <a:ea typeface="나눔고딕" charset="0"/>
              <a:sym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>
            <a:spLocks/>
          </p:cNvSpPr>
          <p:nvPr/>
        </p:nvSpPr>
        <p:spPr>
          <a:xfrm>
            <a:off x="793750" y="219710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7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 프로젝트</a:t>
            </a:r>
            <a:endParaRPr lang="ko-KR" altLang="en-US" sz="7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도형 147"/>
          <p:cNvSpPr>
            <a:spLocks/>
          </p:cNvSpPr>
          <p:nvPr/>
        </p:nvSpPr>
        <p:spPr>
          <a:xfrm>
            <a:off x="865505" y="3336290"/>
            <a:ext cx="7217410" cy="7092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555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2조 박지명, 김민도, 황윤재, 홍태훈, 조영선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122F45-7B5A-82D3-CDF9-568C816D4514}"/>
              </a:ext>
            </a:extLst>
          </p:cNvPr>
          <p:cNvSpPr/>
          <p:nvPr/>
        </p:nvSpPr>
        <p:spPr>
          <a:xfrm>
            <a:off x="12670971" y="7636747"/>
            <a:ext cx="1879042" cy="558224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주요 구현 기능 (PL/SQL)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20650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강의실별 과정 조회</a:t>
            </a: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4559935"/>
            <a:ext cx="4572635" cy="2171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400">
                <a:solidFill>
                  <a:srgbClr val="000000"/>
                </a:solidFill>
                <a:latin typeface="배달의민족 주아" charset="0"/>
                <a:ea typeface="배달의민족 주아" charset="0"/>
                <a:sym typeface="나눔고딕" charset="0"/>
              </a:rPr>
              <a:t>취업 성공 수당 지급 완료자 조회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9" name="그림 68" descr="/Users/parkjimyeong/Library/Group Containers/L48J367XN4.com.infraware.PolarisOffice/EngineTemp/59165/fImage1062644465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1249680"/>
            <a:ext cx="7733029" cy="316293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12AE04-BAED-05C2-5056-FF8D106ECBE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69" descr="/Users/parkjimyeong/Library/Group Containers/L48J367XN4.com.infraware.PolarisOffice/EngineTemp/59165/fImage12551644727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95" y="4554855"/>
            <a:ext cx="7734934" cy="32264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주요 구현 기능 (PL/SQL)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2712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우수 교사 판별 및 평가 (ANALYZE_INSTRUCTOR_RATING):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교사 평가 점수의 평균(AVG)이 9.0 이상인 교사를 HAVING 절로 필터링하여 우수 강사 리스트 출력.</a:t>
            </a: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685165" y="3585210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과정 내 최고 성적자 산출 (GET_TOP_SCORER):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서브쿼리에서 MAX(testgradescore)를 구하고, 이를 메인 쿼리와 비교하여 해당 점수를 받은 학생과 과목 정보를 반환.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11" name="그림 70" descr="/Users/parkjimyeong/Library/Group Containers/L48J367XN4.com.infraware.PolarisOffice/EngineTemp/59165/fImage12540445678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15" y="1233170"/>
            <a:ext cx="7763509" cy="210502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4B90B7C-FEBA-0AA7-14A7-9865B981DFF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71" descr="/Users/parkjimyeong/Library/Group Containers/L48J367XN4.com.infraware.PolarisOffice/EngineTemp/59165/fImage301752457911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75" y="3543935"/>
            <a:ext cx="7752715" cy="450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주요 구현 기능 (ANSI-SQL)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고장 컴퓨터 현황 파악 (CHECK_BROKEN_PC):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컴퓨터 상태가 '고장' 또는 '수리중'인 기기를 IN 연산자로 조회하여 강의실별 유지보수 필요 목록 생성.</a:t>
            </a: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3" name="그림 73" descr="/Users/parkjimyeong/Library/Group Containers/L48J367XN4.com.infraware.PolarisOffice/EngineTemp/59165/fImage9996946788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52220"/>
            <a:ext cx="7742555" cy="2167255"/>
          </a:xfrm>
          <a:prstGeom prst="rect">
            <a:avLst/>
          </a:prstGeom>
          <a:noFill/>
        </p:spPr>
      </p:pic>
      <p:sp>
        <p:nvSpPr>
          <p:cNvPr id="14" name="텍스트 상자 74"/>
          <p:cNvSpPr txBox="1">
            <a:spLocks/>
          </p:cNvSpPr>
          <p:nvPr/>
        </p:nvSpPr>
        <p:spPr>
          <a:xfrm>
            <a:off x="685165" y="3791585"/>
            <a:ext cx="5118735" cy="6502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사물함 배정 및 사용 여부 확인 (CHECK_LOCKER_USAGE):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CASE WHEN 구문을 사용하여 사물함이 배정되었으나 실제 사용되지 않는 상태('미사용')를 구분하여 효율적인 자원 관리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437A8-8B7F-E6DB-0174-5F894D4A9A4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75" descr="/Users/parkjimyeong/Library/Group Containers/L48J367XN4.com.infraware.PolarisOffice/EngineTemp/59165/fImage133006469512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30" y="3547745"/>
            <a:ext cx="7719060" cy="4431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64846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핵심 비즈니스 로직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5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5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43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5092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출결 및 중도 탈락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0925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로직: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지각 + 조퇴 + 외출 합계 3회 당 결석 1회로 환산.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자동화: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총 수업 일수 대비 출석률 계산 후 80% 미만 도달 시 프로시저를 통해 '중도포기' 처리.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17160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7160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4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3" name="Text 9"/>
          <p:cNvSpPr/>
          <p:nvPr/>
        </p:nvSpPr>
        <p:spPr>
          <a:xfrm>
            <a:off x="5474335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재정 지원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335" y="4066539"/>
            <a:ext cx="368236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기본급(30만원)에서 결석 1회당 1만원씩 차감 계산. 중복 지급 방지 로직 포함.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 성공 수당:</a:t>
            </a: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수료 후 취업 성공 상태 유지 + 6개월 경과 시 지급 대상자(Y)로 판별.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639935" y="3009265"/>
            <a:ext cx="4196715" cy="3571875"/>
          </a:xfrm>
          <a:prstGeom prst="roundRect">
            <a:avLst>
              <a:gd name="adj" fmla="val 4097"/>
            </a:avLst>
          </a:prstGeom>
          <a:solidFill>
            <a:srgbClr val="F9F8F5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9935" y="2978785"/>
            <a:ext cx="4196715" cy="12255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250" y="2669540"/>
            <a:ext cx="681355" cy="681355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9" name="Text 14"/>
          <p:cNvSpPr/>
          <p:nvPr/>
        </p:nvSpPr>
        <p:spPr>
          <a:xfrm>
            <a:off x="9897110" y="357632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자원 할당 로직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97110" y="4066539"/>
            <a:ext cx="3682365" cy="181546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 및 컴퓨터는 학생의 수강 기간(배정일~종료일) 동안에만 유효하며, 기간 경과 시 트리거에 의해 자동으로 '미사용' 처리되어 자원 회수.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2175FB-6EF3-5814-18B9-BBCF054E3155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중도 탈락 처리 (proc_handle_course_drop):</a:t>
            </a: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출석률이 80% 미만인 학생의 상태를 '중도포기'로 자동 업데이트.</a:t>
            </a: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6" name="그림 77" descr="/Users/parkjimyeong/Library/Group Containers/L48J367XN4.com.infraware.PolarisOffice/EngineTemp/59165/fImage9445648777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1910714"/>
            <a:ext cx="6446520" cy="6152515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E57DEAB-9D73-3C18-9855-FD38C8E7004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78" descr="/Users/parkjimyeong/Library/Group Containers/L48J367XN4.com.infraware.PolarisOffice/EngineTemp/59165/fImage5081848820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84" y="1910080"/>
            <a:ext cx="6461760" cy="614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정원 초과 방지 (trg_check_student_limit):</a:t>
            </a: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수강생 등록 시 강의실 정원(Capacity)과 현재 인원을 비교하여 초과 시 에러 발생 (RAISE_APPLICATION_ERROR).</a:t>
            </a:r>
            <a:endParaRPr lang="ko-KR" altLang="en-US" sz="24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0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83" descr="/Users/parkjimyeong/Library/Group Containers/L48J367XN4.com.infraware.PolarisOffice/EngineTemp/59165/fImage2717950625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" y="2205990"/>
            <a:ext cx="7382510" cy="1583690"/>
          </a:xfrm>
          <a:prstGeom prst="rect">
            <a:avLst/>
          </a:prstGeom>
          <a:noFill/>
        </p:spPr>
      </p:pic>
      <p:pic>
        <p:nvPicPr>
          <p:cNvPr id="7" name="그림 84" descr="/Users/parkjimyeong/Library/Group Containers/L48J367XN4.com.infraware.PolarisOffice/EngineTemp/59165/fImage4425850780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3950335"/>
            <a:ext cx="10569575" cy="4164329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80A9777-72DB-4714-A17A-65B4FE0E8582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7070" y="1322705"/>
            <a:ext cx="627253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권한 자동 업데이트 (trg_student_insert_update_user_state):</a:t>
            </a: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학생 상태가 '수강중'이 되면 USERS 테이블의 권한을 4번(학생)으로, '수강종료' 시 3번(일반유저)으로 자동 변경.</a:t>
            </a:r>
            <a:endParaRPr lang="ko-KR" altLang="en-US" sz="2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4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8" name="그림 79" descr="/Users/parkjimyeong/Library/Group Containers/L48J367XN4.com.infraware.PolarisOffice/EngineTemp/59165/fImage4456550250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2167890"/>
            <a:ext cx="6419850" cy="5882640"/>
          </a:xfrm>
          <a:prstGeom prst="rect">
            <a:avLst/>
          </a:prstGeom>
          <a:noFill/>
        </p:spPr>
      </p:pic>
      <p:sp>
        <p:nvSpPr>
          <p:cNvPr id="19" name="텍스트 상자 80"/>
          <p:cNvSpPr txBox="1">
            <a:spLocks/>
          </p:cNvSpPr>
          <p:nvPr/>
        </p:nvSpPr>
        <p:spPr>
          <a:xfrm>
            <a:off x="7430769" y="1280795"/>
            <a:ext cx="4572635" cy="53784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>
              <a:lnSpc>
                <a:spcPts val="2050"/>
              </a:lnSpc>
              <a:buFontTx/>
              <a:buNone/>
            </a:pP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도형 81"/>
          <p:cNvSpPr>
            <a:spLocks/>
          </p:cNvSpPr>
          <p:nvPr/>
        </p:nvSpPr>
        <p:spPr>
          <a:xfrm>
            <a:off x="7497445" y="1323975"/>
            <a:ext cx="6523990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점수/배점 유효성 검증 (TRG_CHECK_VALID_SCORE, TRG_CHECK_POINT_SUM):</a:t>
            </a: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시험 점수 0~100점 범위 검사, 배점 합계 100점 검사.</a:t>
            </a:r>
            <a:endParaRPr lang="ko-KR" altLang="en-US" sz="4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28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E7009-782D-5729-88D0-697DED13E8BF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82" descr="/Users/parkjimyeong/Library/Group Containers/L48J367XN4.com.infraware.PolarisOffice/EngineTemp/59165/fImage39693505320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85" y="2170430"/>
            <a:ext cx="6713855" cy="5873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80720" y="1322705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lang="en-US" sz="1800" b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자원 상태 자동 관리 (trgLockerDateStatus, trgComputerDateStatus):</a:t>
            </a: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배정 기간 내에만 '사용중'으로 상태 변경, 기간 만료 시 '미사용' 처리.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15" name="그림 85" descr="/Users/parkjimyeong/Library/Group Containers/L48J367XN4.com.infraware.PolarisOffice/EngineTemp/59165/fImage3324250821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2150347"/>
            <a:ext cx="4904740" cy="5751593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60CEC7-B071-E570-B138-0A9B48B6CA47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86" descr="/Users/parkjimyeong/Library/Group Containers/L48J367XN4.com.infraware.PolarisOffice/EngineTemp/59165/fImage668705092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5" y="1216025"/>
            <a:ext cx="8104504" cy="66859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장기 근속(6개월) 수당 지급 대상자 자동 판별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구현 목적</a:t>
            </a:r>
            <a:endParaRPr lang="ko-KR" altLang="en-US" sz="1800" b="1">
              <a:solidFill>
                <a:schemeClr val="tx1"/>
              </a:solidFill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수료 후 6개월이 경과한 시점까지 취업 상태를 유지한 인원 중, 수당 미지급자 식별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핵심 로직 (4-Step 검증)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자격: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수강완료 및 취업성공 상태 확인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기간: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수료일로부터 6개월 경과 (ADD_MONTHS(SYSDATE, -6) 조건 충족)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지급 여부: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미신청(NULL)이거나 아직 지급되지 않은(!= 지급완료) 상태 필터링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기술적 특징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LEFT JOIN 활용: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수당 신청 이력이 없는(데이터가 NULL인) 학생도 누락 없이 조회 가능하도록 설계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4" name="Picture " descr="/Users/parkjimyeong/Library/Group Containers/L48J367XN4.com.infraware.PolarisOffice/EngineTemp/59165/fImage6707568824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44600"/>
            <a:ext cx="7050405" cy="6541770"/>
          </a:xfrm>
          <a:prstGeom prst="rect">
            <a:avLst/>
          </a:prstGeom>
          <a:noFill/>
        </p:spPr>
      </p:pic>
      <p:sp>
        <p:nvSpPr>
          <p:cNvPr id="15" name="도형 144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76A0BE-5971-0B86-00CB-F7BB8825B4B8}"/>
              </a:ext>
            </a:extLst>
          </p:cNvPr>
          <p:cNvSpPr/>
          <p:nvPr/>
        </p:nvSpPr>
        <p:spPr>
          <a:xfrm>
            <a:off x="12670971" y="7802922"/>
            <a:ext cx="1879042" cy="30609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793750" y="1244600"/>
            <a:ext cx="6301105" cy="7302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훈련지원금 신청 대상자 실시간 조회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구현 목적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현재 수강 중인 학생 중 지원금 미신청 인원을 식별하여 신청 유도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주요 로직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기간 유효성 체크: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TRUNC(SYSDATE)를 활용하여 현재 과정이 진행 중인 학생만 조회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중복 신청 방지: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NOT EXISTS절을 사용하여 이미 신청 내역이 있는 학생은 결과에서 제외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기술적 특징</a:t>
            </a:r>
            <a:endParaRPr lang="ko-KR" altLang="en-US" sz="1800" b="1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1800" b="1">
                <a:latin typeface="배달의민족 주아" charset="0"/>
                <a:ea typeface="배달의민족 주아" charset="0"/>
                <a:sym typeface="나눔고딕" charset="0"/>
              </a:rPr>
              <a:t>SYS_REFCURSOR 반환:</a:t>
            </a:r>
            <a:r>
              <a:rPr sz="1800">
                <a:latin typeface="배달의민족 주아" charset="0"/>
                <a:ea typeface="배달의민족 주아" charset="0"/>
                <a:sym typeface="나눔고딕" charset="0"/>
              </a:rPr>
              <a:t> 다중 행(Multi-row) 결과를 유연하게 반환하여 Java/Web 계층에서 처리 용이</a:t>
            </a:r>
            <a:endParaRPr lang="ko-KR" altLang="en-US" sz="18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61013700353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45" y="1238885"/>
            <a:ext cx="6703060" cy="6459855"/>
          </a:xfrm>
          <a:prstGeom prst="rect">
            <a:avLst/>
          </a:prstGeom>
          <a:noFill/>
        </p:spPr>
      </p:pic>
      <p:sp>
        <p:nvSpPr>
          <p:cNvPr id="12" name="도형 145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2309A4-5D95-94F8-D7B0-05399E6028B4}"/>
              </a:ext>
            </a:extLst>
          </p:cNvPr>
          <p:cNvSpPr/>
          <p:nvPr/>
        </p:nvSpPr>
        <p:spPr>
          <a:xfrm>
            <a:off x="12670971" y="7774643"/>
            <a:ext cx="1879042" cy="420328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813435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1. 프로젝트 개요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grpSp>
        <p:nvGrpSpPr>
          <p:cNvPr id="28" name="그룹 16"/>
          <p:cNvGrpSpPr>
            <a:grpSpLocks/>
          </p:cNvGrpSpPr>
          <p:nvPr/>
        </p:nvGrpSpPr>
        <p:grpSpPr>
          <a:xfrm>
            <a:off x="755015" y="1582420"/>
            <a:ext cx="13057505" cy="1039495"/>
            <a:chOff x="755015" y="1582420"/>
            <a:chExt cx="13057505" cy="103949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849630" y="158242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755015" y="158242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>
              <a:off x="1925320" y="167576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프로젝트 명칭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6" name="도형 5"/>
            <p:cNvSpPr>
              <a:spLocks/>
            </p:cNvSpPr>
            <p:nvPr/>
          </p:nvSpPr>
          <p:spPr>
            <a:xfrm>
              <a:off x="1925955" y="210185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교육센터 통합 관리 시스템 (Education Center Management System)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29" name="그룹 21"/>
          <p:cNvGrpSpPr>
            <a:grpSpLocks/>
          </p:cNvGrpSpPr>
          <p:nvPr/>
        </p:nvGrpSpPr>
        <p:grpSpPr>
          <a:xfrm>
            <a:off x="755650" y="2751455"/>
            <a:ext cx="13057505" cy="1199515"/>
            <a:chOff x="755650" y="2751455"/>
            <a:chExt cx="13057505" cy="1199515"/>
          </a:xfrm>
        </p:grpSpPr>
        <p:sp>
          <p:nvSpPr>
            <p:cNvPr id="30" name="도형 17"/>
            <p:cNvSpPr>
              <a:spLocks/>
            </p:cNvSpPr>
            <p:nvPr/>
          </p:nvSpPr>
          <p:spPr>
            <a:xfrm>
              <a:off x="850265" y="2751455"/>
              <a:ext cx="12962890" cy="119951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1" name="도형 18"/>
            <p:cNvSpPr>
              <a:spLocks/>
            </p:cNvSpPr>
            <p:nvPr/>
          </p:nvSpPr>
          <p:spPr>
            <a:xfrm>
              <a:off x="755650" y="275145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2" name="도형 19"/>
            <p:cNvSpPr>
              <a:spLocks/>
            </p:cNvSpPr>
            <p:nvPr/>
          </p:nvSpPr>
          <p:spPr>
            <a:xfrm>
              <a:off x="1925955" y="284480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목표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3" name="도형 20"/>
            <p:cNvSpPr>
              <a:spLocks/>
            </p:cNvSpPr>
            <p:nvPr/>
          </p:nvSpPr>
          <p:spPr>
            <a:xfrm>
              <a:off x="1907540" y="316738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>
                <a:lnSpc>
                  <a:spcPts val="2850"/>
                </a:lnSpc>
                <a:buFontTx/>
                <a:buNone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교육생, 강사, 과정, 근태, 자원(PC/사물함) 등 교육기관 운영에 필요한 전반적인 데이터를 효율적으로 관리하고, 자동화된 비즈니스 로직(수당 지급, 중도 탈락 처리 등)을 구현함.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4" name="그룹 26"/>
          <p:cNvGrpSpPr>
            <a:grpSpLocks/>
          </p:cNvGrpSpPr>
          <p:nvPr/>
        </p:nvGrpSpPr>
        <p:grpSpPr>
          <a:xfrm>
            <a:off x="756285" y="5146675"/>
            <a:ext cx="13057505" cy="1039495"/>
            <a:chOff x="756285" y="5146675"/>
            <a:chExt cx="13057505" cy="1039495"/>
          </a:xfrm>
        </p:grpSpPr>
        <p:sp>
          <p:nvSpPr>
            <p:cNvPr id="35" name="도형 22"/>
            <p:cNvSpPr>
              <a:spLocks/>
            </p:cNvSpPr>
            <p:nvPr/>
          </p:nvSpPr>
          <p:spPr>
            <a:xfrm>
              <a:off x="850900" y="514667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6" name="도형 23"/>
            <p:cNvSpPr>
              <a:spLocks/>
            </p:cNvSpPr>
            <p:nvPr/>
          </p:nvSpPr>
          <p:spPr>
            <a:xfrm>
              <a:off x="756285" y="514667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37" name="도형 24"/>
            <p:cNvSpPr>
              <a:spLocks/>
            </p:cNvSpPr>
            <p:nvPr/>
          </p:nvSpPr>
          <p:spPr>
            <a:xfrm>
              <a:off x="1926589" y="524002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환경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38" name="도형 25"/>
            <p:cNvSpPr>
              <a:spLocks/>
            </p:cNvSpPr>
            <p:nvPr/>
          </p:nvSpPr>
          <p:spPr>
            <a:xfrm>
              <a:off x="1927225" y="566610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DBMS: Oracle Database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39" name="그룹 31"/>
          <p:cNvGrpSpPr>
            <a:grpSpLocks/>
          </p:cNvGrpSpPr>
          <p:nvPr/>
        </p:nvGrpSpPr>
        <p:grpSpPr>
          <a:xfrm>
            <a:off x="757555" y="4036695"/>
            <a:ext cx="13057505" cy="1039495"/>
            <a:chOff x="757555" y="4036695"/>
            <a:chExt cx="13057505" cy="1039495"/>
          </a:xfrm>
        </p:grpSpPr>
        <p:sp>
          <p:nvSpPr>
            <p:cNvPr id="40" name="도형 27"/>
            <p:cNvSpPr>
              <a:spLocks/>
            </p:cNvSpPr>
            <p:nvPr/>
          </p:nvSpPr>
          <p:spPr>
            <a:xfrm>
              <a:off x="852170" y="4036695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1" name="도형 28"/>
            <p:cNvSpPr>
              <a:spLocks/>
            </p:cNvSpPr>
            <p:nvPr/>
          </p:nvSpPr>
          <p:spPr>
            <a:xfrm>
              <a:off x="757555" y="4036695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2" name="도형 29"/>
            <p:cNvSpPr>
              <a:spLocks/>
            </p:cNvSpPr>
            <p:nvPr/>
          </p:nvSpPr>
          <p:spPr>
            <a:xfrm>
              <a:off x="1927860" y="4130040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개발 기간 및 팀 구성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3" name="도형 30"/>
            <p:cNvSpPr>
              <a:spLocks/>
            </p:cNvSpPr>
            <p:nvPr/>
          </p:nvSpPr>
          <p:spPr>
            <a:xfrm>
              <a:off x="1928495" y="4556125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Inter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기간: 2026.02.03 (요구분석) ~ 2026.02.10 (DB 구현 완료)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grpSp>
        <p:nvGrpSpPr>
          <p:cNvPr id="44" name="그룹 41"/>
          <p:cNvGrpSpPr>
            <a:grpSpLocks/>
          </p:cNvGrpSpPr>
          <p:nvPr/>
        </p:nvGrpSpPr>
        <p:grpSpPr>
          <a:xfrm>
            <a:off x="788035" y="6276340"/>
            <a:ext cx="13057505" cy="1039495"/>
            <a:chOff x="788035" y="6276340"/>
            <a:chExt cx="13057505" cy="1039495"/>
          </a:xfrm>
        </p:grpSpPr>
        <p:sp>
          <p:nvSpPr>
            <p:cNvPr id="45" name="도형 37"/>
            <p:cNvSpPr>
              <a:spLocks/>
            </p:cNvSpPr>
            <p:nvPr/>
          </p:nvSpPr>
          <p:spPr>
            <a:xfrm>
              <a:off x="882650" y="6276340"/>
              <a:ext cx="12962890" cy="1039495"/>
            </a:xfrm>
            <a:prstGeom prst="roundRect">
              <a:avLst>
                <a:gd name="adj" fmla="val 5189"/>
              </a:avLst>
            </a:prstGeom>
            <a:solidFill>
              <a:srgbClr val="F9F8F5"/>
            </a:solidFill>
            <a:ln w="30480" cap="flat" cmpd="sng">
              <a:solidFill>
                <a:srgbClr val="D3D1C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6" name="도형 38"/>
            <p:cNvSpPr>
              <a:spLocks/>
            </p:cNvSpPr>
            <p:nvPr/>
          </p:nvSpPr>
          <p:spPr>
            <a:xfrm>
              <a:off x="788035" y="6276340"/>
              <a:ext cx="377190" cy="1039495"/>
            </a:xfrm>
            <a:prstGeom prst="roundRect">
              <a:avLst>
                <a:gd name="adj" fmla="val 27907"/>
              </a:avLst>
            </a:prstGeom>
            <a:solidFill>
              <a:srgbClr val="28282F"/>
            </a:solidFill>
            <a:ln cap="flat" cmpd="sng">
              <a:prstDash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배달의민족 주아" charset="0"/>
                <a:ea typeface="배달의민족 주아" charset="0"/>
              </a:endParaRPr>
            </a:p>
          </p:txBody>
        </p:sp>
        <p:sp>
          <p:nvSpPr>
            <p:cNvPr id="47" name="도형 39"/>
            <p:cNvSpPr>
              <a:spLocks/>
            </p:cNvSpPr>
            <p:nvPr/>
          </p:nvSpPr>
          <p:spPr>
            <a:xfrm>
              <a:off x="1958340" y="6369685"/>
              <a:ext cx="8759190" cy="130809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none" lIns="0" tIns="0" rIns="0" bIns="0" numCol="1" anchor="t">
              <a:noAutofit/>
            </a:bodyPr>
            <a:lstStyle/>
            <a:p>
              <a:pPr marL="0" indent="0" algn="l">
                <a:lnSpc>
                  <a:spcPts val="2750"/>
                </a:lnSpc>
                <a:buFontTx/>
                <a:buNone/>
              </a:pPr>
              <a:r>
                <a:rPr lang="en-US" sz="220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DM Sans Medium" charset="0"/>
                </a:rPr>
                <a:t>협업 도구</a:t>
              </a: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  <a:p>
              <a:pPr marL="0" indent="0" algn="l">
                <a:lnSpc>
                  <a:spcPts val="2750"/>
                </a:lnSpc>
                <a:buFontTx/>
                <a:buNone/>
              </a:pPr>
              <a:endParaRPr lang="ko-KR" alt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endParaRPr>
            </a:p>
          </p:txBody>
        </p:sp>
        <p:sp>
          <p:nvSpPr>
            <p:cNvPr id="48" name="도형 40"/>
            <p:cNvSpPr>
              <a:spLocks/>
            </p:cNvSpPr>
            <p:nvPr/>
          </p:nvSpPr>
          <p:spPr>
            <a:xfrm>
              <a:off x="1952624" y="6789420"/>
              <a:ext cx="11092180" cy="401320"/>
            </a:xfrm>
            <a:prstGeom prst="rect">
              <a:avLst/>
            </a:prstGeom>
            <a:noFill/>
            <a:ln cap="flat" cmpd="sng">
              <a:prstDash/>
            </a:ln>
          </p:spPr>
          <p:txBody>
            <a:bodyPr vert="horz" wrap="square" lIns="0" tIns="0" rIns="0" bIns="0" numCol="1" anchor="t">
              <a:noAutofit/>
            </a:bodyPr>
            <a:lstStyle/>
            <a:p>
              <a:pPr marL="342900" indent="-342900" algn="l">
                <a:lnSpc>
                  <a:spcPts val="2850"/>
                </a:lnSpc>
                <a:buFont typeface="나눔고딕"/>
                <a:buChar char="•"/>
              </a:pPr>
              <a:r>
                <a:rPr lang="en-US" sz="1750">
                  <a:solidFill>
                    <a:srgbClr val="161613"/>
                  </a:solidFill>
                  <a:latin typeface="배달의민족 주아" charset="0"/>
                  <a:ea typeface="배달의민족 주아" charset="0"/>
                  <a:cs typeface="Inter" charset="0"/>
                </a:rPr>
                <a:t>Figma</a:t>
              </a:r>
              <a:endParaRPr lang="ko-KR" alt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endParaRPr>
            </a:p>
          </p:txBody>
        </p:sp>
      </p:grpSp>
      <p:sp>
        <p:nvSpPr>
          <p:cNvPr id="49" name="텍스트 상자 43"/>
          <p:cNvSpPr txBox="1">
            <a:spLocks/>
          </p:cNvSpPr>
          <p:nvPr/>
        </p:nvSpPr>
        <p:spPr>
          <a:xfrm>
            <a:off x="8269604" y="4533900"/>
            <a:ext cx="5758180" cy="7245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팀원 (2조): 박지명, 김민도, 조영선, 홍태훈, 황윤재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0" name="텍스트 상자 45"/>
          <p:cNvSpPr txBox="1">
            <a:spLocks/>
          </p:cNvSpPr>
          <p:nvPr/>
        </p:nvSpPr>
        <p:spPr>
          <a:xfrm>
            <a:off x="5029200" y="5663565"/>
            <a:ext cx="930211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Language: ANSI-SQL, PL/SQL 및 오브젝트 (Function, Procedure, Trigger, View)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1" name="텍스트 상자 46"/>
          <p:cNvSpPr txBox="1">
            <a:spLocks/>
          </p:cNvSpPr>
          <p:nvPr/>
        </p:nvSpPr>
        <p:spPr>
          <a:xfrm>
            <a:off x="5029200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Miro</a:t>
            </a:r>
            <a:endParaRPr lang="ko-KR" altLang="en-US" sz="1800">
              <a:latin typeface="배달의민족 주아" charset="0"/>
              <a:ea typeface="배달의민족 주아" charset="0"/>
            </a:endParaRPr>
          </a:p>
        </p:txBody>
      </p:sp>
      <p:sp>
        <p:nvSpPr>
          <p:cNvPr id="52" name="텍스트 상자 47"/>
          <p:cNvSpPr txBox="1">
            <a:spLocks/>
          </p:cNvSpPr>
          <p:nvPr/>
        </p:nvSpPr>
        <p:spPr>
          <a:xfrm>
            <a:off x="8133715" y="6819265"/>
            <a:ext cx="4572635" cy="3625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Google Sheet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88A0A0-1460-58CA-BBA2-C05E51C18CE0}"/>
              </a:ext>
            </a:extLst>
          </p:cNvPr>
          <p:cNvSpPr/>
          <p:nvPr/>
        </p:nvSpPr>
        <p:spPr>
          <a:xfrm>
            <a:off x="12670971" y="7566025"/>
            <a:ext cx="1879042" cy="62894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93750" y="45535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793750" y="4982210"/>
            <a:ext cx="6301105" cy="20910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100">
              <a:latin typeface="Noto Sans KR" charset="0"/>
              <a:ea typeface="Noto Sans KR" charset="0"/>
              <a:sym typeface="나눔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7543800" y="1467485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7543800" y="1896110"/>
            <a:ext cx="6300470" cy="15690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7543800" y="3609340"/>
            <a:ext cx="2268855" cy="28384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sym typeface="나눔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543800" y="4037330"/>
            <a:ext cx="6300470" cy="28752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Arial"/>
              <a:buChar char="•"/>
            </a:pPr>
            <a:endParaRPr lang="ko-KR" altLang="en-US" sz="1100">
              <a:latin typeface="맑은 고딕" charset="0"/>
              <a:ea typeface="맑은 고딕" charset="0"/>
              <a:sym typeface="나눔고딕" charset="0"/>
            </a:endParaRPr>
          </a:p>
        </p:txBody>
      </p:sp>
      <p:pic>
        <p:nvPicPr>
          <p:cNvPr id="11" name="Picture " descr="/Users/parkjimyeong/Library/Group Containers/L48J367XN4.com.infraware.PolarisOffice/EngineTemp/59165/fImage83508711948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95" y="1259840"/>
            <a:ext cx="7130415" cy="6227445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793750" y="1259840"/>
            <a:ext cx="5371465" cy="47021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및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실시간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뷰(View)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목적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복잡한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쿼리를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뷰로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저장하여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관리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페이지에서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접근성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향상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핵심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기술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(Window Function)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문제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GROUP BY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시,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일별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내역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(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출석일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근태종류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출력할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수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없는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한계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발생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해결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: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AVG(...) OVER (PARTITION BY ...)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구문을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사용하여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상세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행을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유지하면서도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학생별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출석률을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동시에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계산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데이터</a:t>
            </a:r>
            <a:r>
              <a:rPr sz="2000" b="1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b="1" dirty="0" err="1">
                <a:latin typeface="배달의민족 주아" charset="0"/>
                <a:ea typeface="배달의민족 주아" charset="0"/>
                <a:sym typeface="나눔고딕" charset="0"/>
              </a:rPr>
              <a:t>구조</a:t>
            </a:r>
            <a:endParaRPr lang="ko-KR" altLang="en-US" sz="2000" b="1" dirty="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457200" lvl="1" indent="0" algn="l" defTabSz="914400" rtl="0" eaLnBrk="1" latinLnBrk="1" hangingPunct="1">
              <a:buFontTx/>
              <a:buNone/>
            </a:pP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6개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테이블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조인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(STUDENT, USERS, COURSE 등)을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학생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정보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과정명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,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출석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기록을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통합</a:t>
            </a:r>
            <a:r>
              <a:rPr sz="2000" dirty="0">
                <a:latin typeface="배달의민족 주아" charset="0"/>
                <a:ea typeface="배달의민족 주아" charset="0"/>
                <a:sym typeface="나눔고딕" charset="0"/>
              </a:rPr>
              <a:t> </a:t>
            </a:r>
            <a:r>
              <a:rPr sz="2000" dirty="0" err="1">
                <a:latin typeface="배달의민족 주아" charset="0"/>
                <a:ea typeface="배달의민족 주아" charset="0"/>
                <a:sym typeface="나눔고딕" charset="0"/>
              </a:rPr>
              <a:t>제공</a:t>
            </a:r>
            <a:endParaRPr lang="ko-KR" altLang="en-US" sz="2000" dirty="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sp>
        <p:nvSpPr>
          <p:cNvPr id="17" name="도형 146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6. 주요 구현 기능 (PL-SQL)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36BB83-6FD5-F071-E187-CD7DC61A5C24}"/>
              </a:ext>
            </a:extLst>
          </p:cNvPr>
          <p:cNvSpPr/>
          <p:nvPr/>
        </p:nvSpPr>
        <p:spPr>
          <a:xfrm>
            <a:off x="12670971" y="7631430"/>
            <a:ext cx="1879042" cy="47759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7. 테스트 및 검증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5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유효성 검증 테스트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50" y="3220085"/>
            <a:ext cx="3502025" cy="3267075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합계 110점 입력 시도 -&gt; ORA-20002 에러 발생 확인 (트리거 동작 성공).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 점수 150점 또는 -10점 입력 시도 -&gt; ORA-20001 에러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강의실 정원 초과 등록 시도 -&gt; RAISE_APPLICATION_ERROR 발생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2880" y="2639060"/>
            <a:ext cx="283591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프로시저 동작 검증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2880" y="3220085"/>
            <a:ext cx="3502025" cy="254127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proc_handle_course_drop 실행 전후 수강생 상태 변화('수강중' -&gt; '중도포기') 및 출석률 로그 출력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훈련수당 지급 프로시저 실행 후 TRAINING_ALLOWANCE 테이블에 해당 월 데이터 생성 확인.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1F644D-70D6-EEF3-A2FA-923CC800AA0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/Users/parkjimyeong/Library/Group Containers/L48J367XN4.com.infraware.PolarisOffice/EngineTemp/59165/image-9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7035" cy="823023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6280150" y="1504950"/>
            <a:ext cx="4537075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8. 시연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566896-FC24-EA69-925D-6D0BEE45A171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spLocks/>
          </p:cNvSpPr>
          <p:nvPr/>
        </p:nvSpPr>
        <p:spPr>
          <a:xfrm>
            <a:off x="793750" y="623570"/>
            <a:ext cx="4589780" cy="56769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9. 개선사항 및 평가, 향후 계획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Shape 1"/>
          <p:cNvSpPr>
            <a:spLocks/>
          </p:cNvSpPr>
          <p:nvPr/>
        </p:nvSpPr>
        <p:spPr>
          <a:xfrm>
            <a:off x="79375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20444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 삽입단계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20444" y="50533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테이블 깊이(depth)를 보여주는 트리를 만든 것이 데이터 삽입에 굉장히 도움이되며 필수적임을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근태종류 check 제약조건에서 1~6 숫자만 가능하게 제약하였지만, 나중에 컬럼 추가를 위해 제약을 푸는게 나을수 있다.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285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Shape 4"/>
          <p:cNvSpPr>
            <a:spLocks/>
          </p:cNvSpPr>
          <p:nvPr/>
        </p:nvSpPr>
        <p:spPr>
          <a:xfrm>
            <a:off x="5217160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544385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쿼리 검증단계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2750"/>
              </a:lnSpc>
              <a:buFontTx/>
              <a:buNone/>
            </a:pP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Text 6"/>
          <p:cNvSpPr>
            <a:spLocks/>
          </p:cNvSpPr>
          <p:nvPr/>
        </p:nvSpPr>
        <p:spPr>
          <a:xfrm>
            <a:off x="5443855" y="500761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6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주어진 쿼리 검증단계를 거치면서 컬럼상태간의 관계 설정이 부족한 부분이 있음을 알게 되었음(예시 - 시험시행여부와 시험참여여부)</a:t>
            </a:r>
            <a:endParaRPr lang="ko-KR" altLang="en-US" sz="16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6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필기시험, 실기시험 두컬럼을 모두 만드는게 나은지, '유형'컬럼 하나로 관리하는 게 좋은지(null 개수 차이/무엇을 더 자주 조회하는지)</a:t>
            </a:r>
            <a:endParaRPr lang="ko-KR" altLang="en-US" sz="16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9639935" y="4780915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Text 8"/>
          <p:cNvSpPr>
            <a:spLocks/>
          </p:cNvSpPr>
          <p:nvPr/>
        </p:nvSpPr>
        <p:spPr>
          <a:xfrm>
            <a:off x="9867265" y="5007610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PL/SQL 작성단계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>
            <a:spLocks/>
          </p:cNvSpPr>
          <p:nvPr/>
        </p:nvSpPr>
        <p:spPr>
          <a:xfrm>
            <a:off x="9867265" y="5498465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1.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트리거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성능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문제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및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내가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모르게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변경이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일어난다는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점에서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활용하기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힘들다는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것을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알게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되었음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2.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함수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&gt;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생각보다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우리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프로젝트에서는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활용성이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낮았다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.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 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</a:pP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2" name="도형 123"/>
          <p:cNvSpPr>
            <a:spLocks/>
          </p:cNvSpPr>
          <p:nvPr/>
        </p:nvSpPr>
        <p:spPr>
          <a:xfrm>
            <a:off x="79375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3" name="도형 124"/>
          <p:cNvSpPr>
            <a:spLocks/>
          </p:cNvSpPr>
          <p:nvPr/>
        </p:nvSpPr>
        <p:spPr>
          <a:xfrm>
            <a:off x="1020444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요구사항 분석단계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5" name="도형 126"/>
          <p:cNvSpPr>
            <a:spLocks/>
          </p:cNvSpPr>
          <p:nvPr/>
        </p:nvSpPr>
        <p:spPr>
          <a:xfrm>
            <a:off x="5217160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도형 127"/>
          <p:cNvSpPr>
            <a:spLocks/>
          </p:cNvSpPr>
          <p:nvPr/>
        </p:nvSpPr>
        <p:spPr>
          <a:xfrm>
            <a:off x="544385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순서도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도형 128"/>
          <p:cNvSpPr>
            <a:spLocks/>
          </p:cNvSpPr>
          <p:nvPr/>
        </p:nvSpPr>
        <p:spPr>
          <a:xfrm>
            <a:off x="5443855" y="232283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자바구현을 하지 않은 프로젝트이기 때문에 순서도는 프로그램 실행 로직이 아니라 관리자, 교사, 교육생이 각각 가지고 있는  기능과 출력목록을 간단히 보여주는 순서도로 작성하였음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도형 129"/>
          <p:cNvSpPr>
            <a:spLocks/>
          </p:cNvSpPr>
          <p:nvPr/>
        </p:nvSpPr>
        <p:spPr>
          <a:xfrm>
            <a:off x="9639935" y="1605280"/>
            <a:ext cx="4196715" cy="2838450"/>
          </a:xfrm>
          <a:prstGeom prst="roundRect">
            <a:avLst>
              <a:gd name="adj" fmla="val 1199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도형 130"/>
          <p:cNvSpPr>
            <a:spLocks/>
          </p:cNvSpPr>
          <p:nvPr/>
        </p:nvSpPr>
        <p:spPr>
          <a:xfrm>
            <a:off x="9867265" y="1831975"/>
            <a:ext cx="2835910" cy="3549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구조설계단계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0" name="도형 131"/>
          <p:cNvSpPr>
            <a:spLocks/>
          </p:cNvSpPr>
          <p:nvPr/>
        </p:nvSpPr>
        <p:spPr>
          <a:xfrm>
            <a:off x="9867265" y="2322830"/>
            <a:ext cx="3743325" cy="72644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1" name="도형 141"/>
          <p:cNvSpPr>
            <a:spLocks/>
          </p:cNvSpPr>
          <p:nvPr/>
        </p:nvSpPr>
        <p:spPr>
          <a:xfrm>
            <a:off x="1022984" y="2355850"/>
            <a:ext cx="3743325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요구사항 분석단계에서 시간을 많이 들여야 차후의 작업에서 테이블 컬럼의 데이터타입, 제약조건, 데이터삽입 시 일을 매끄럽게 처리할 수 있다는 걸 알게 되었음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도형 143"/>
          <p:cNvSpPr>
            <a:spLocks/>
          </p:cNvSpPr>
          <p:nvPr/>
        </p:nvSpPr>
        <p:spPr>
          <a:xfrm>
            <a:off x="9866630" y="2329815"/>
            <a:ext cx="3909060" cy="181546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Clr>
                <a:srgbClr val="161613"/>
              </a:buClr>
              <a:buFont typeface="나눔고딕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권한을 컬럼으로 활용하기 위해 관리자, 유저, 교사를 통합하는 새로운 테이블(사람)을 생성 가능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나눔고딕"/>
              <a:buChar char="•"/>
            </a:pPr>
            <a:r>
              <a:rPr sz="1800">
                <a:latin typeface="배달의민족 주아" charset="0"/>
                <a:ea typeface="배달의민족 주아" charset="0"/>
              </a:rPr>
              <a:t>배점 테이블 출결20점이상, 총합 100점이상 테이블단계 vs 트리거 관리문제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A7D2F-F287-1FA0-EE46-ACE1B3349A6E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310" y="452120"/>
            <a:ext cx="2959100" cy="37020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900"/>
              </a:lnSpc>
              <a:buFontTx/>
              <a:buNone/>
            </a:pPr>
            <a:r>
              <a:rPr lang="en-US" sz="23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2. 시스템 소개</a:t>
            </a:r>
            <a:endParaRPr lang="ko-KR" altLang="en-US" sz="23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>
            <a:spLocks/>
          </p:cNvSpPr>
          <p:nvPr/>
        </p:nvSpPr>
        <p:spPr>
          <a:xfrm>
            <a:off x="1014730" y="4799965"/>
            <a:ext cx="5966460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교육기관 관리 시스템의 필요성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2"/>
          <p:cNvSpPr>
            <a:spLocks/>
          </p:cNvSpPr>
          <p:nvPr/>
        </p:nvSpPr>
        <p:spPr>
          <a:xfrm>
            <a:off x="1014730" y="5127625"/>
            <a:ext cx="11374120" cy="7829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연간 다수의 과정(평균 12개)과 과목(30~50개) 운영에 따른 데이터 복잡성 해결.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기반의 훈련수당 계산 및 수료 후 취업 지원금 관리의 자동화 필요.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5" name="Text 3"/>
          <p:cNvSpPr>
            <a:spLocks/>
          </p:cNvSpPr>
          <p:nvPr/>
        </p:nvSpPr>
        <p:spPr>
          <a:xfrm>
            <a:off x="1014730" y="6005830"/>
            <a:ext cx="469074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주요 관리 대상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>
            <a:spLocks/>
          </p:cNvSpPr>
          <p:nvPr/>
        </p:nvSpPr>
        <p:spPr>
          <a:xfrm>
            <a:off x="1014730" y="6333490"/>
            <a:ext cx="11374120" cy="136969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인적 자원: 교육생(Student), 강사(Instructor/Affiliated Instructor), 관리자(Admin), 유저(Users)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과정: 개설 과정(Registered Course), 개설 과목(Opened Subject), 커리큘럼(Curriculum), 과목(Subject), 과정(Course)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물적 자원: 강의실(Lecture), 컴퓨터(Computer), 사물함(Locker), 교재(Book)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1500"/>
              </a:lnSpc>
              <a:buFont typeface="Inter"/>
              <a:buChar char="•"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기타: 성적, 지원금, 개인 배정, 평가 등..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7" name="Text 5"/>
          <p:cNvSpPr>
            <a:spLocks/>
          </p:cNvSpPr>
          <p:nvPr/>
        </p:nvSpPr>
        <p:spPr>
          <a:xfrm>
            <a:off x="973455" y="1501775"/>
            <a:ext cx="1849755" cy="2317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14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시스템 핵심 기능 개요</a:t>
            </a:r>
            <a:endParaRPr lang="ko-KR" altLang="en-US" sz="14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8" name="Shape 6"/>
          <p:cNvSpPr>
            <a:spLocks/>
          </p:cNvSpPr>
          <p:nvPr/>
        </p:nvSpPr>
        <p:spPr>
          <a:xfrm>
            <a:off x="97345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Shape 7"/>
          <p:cNvSpPr>
            <a:spLocks/>
          </p:cNvSpPr>
          <p:nvPr/>
        </p:nvSpPr>
        <p:spPr>
          <a:xfrm>
            <a:off x="112141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1" name="Text 8"/>
          <p:cNvSpPr>
            <a:spLocks/>
          </p:cNvSpPr>
          <p:nvPr/>
        </p:nvSpPr>
        <p:spPr>
          <a:xfrm>
            <a:off x="112141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관리자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9"/>
          <p:cNvSpPr>
            <a:spLocks/>
          </p:cNvSpPr>
          <p:nvPr/>
        </p:nvSpPr>
        <p:spPr>
          <a:xfrm>
            <a:off x="1121410" y="3153410"/>
            <a:ext cx="2519045" cy="156591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기초 정보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교사/교육생 계정 관리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성적/출결/지원금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0"/>
          <p:cNvSpPr>
            <a:spLocks/>
          </p:cNvSpPr>
          <p:nvPr/>
        </p:nvSpPr>
        <p:spPr>
          <a:xfrm>
            <a:off x="5516880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4" name="Shape 11"/>
          <p:cNvSpPr>
            <a:spLocks/>
          </p:cNvSpPr>
          <p:nvPr/>
        </p:nvSpPr>
        <p:spPr>
          <a:xfrm>
            <a:off x="5664835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6" name="Text 12"/>
          <p:cNvSpPr>
            <a:spLocks/>
          </p:cNvSpPr>
          <p:nvPr/>
        </p:nvSpPr>
        <p:spPr>
          <a:xfrm>
            <a:off x="5664835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교사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3"/>
          <p:cNvSpPr>
            <a:spLocks/>
          </p:cNvSpPr>
          <p:nvPr/>
        </p:nvSpPr>
        <p:spPr>
          <a:xfrm>
            <a:off x="5664835" y="3153410"/>
            <a:ext cx="2519045" cy="164338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스케줄 조회 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 및 성적 입력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출결 관리.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4"/>
          <p:cNvSpPr>
            <a:spLocks/>
          </p:cNvSpPr>
          <p:nvPr/>
        </p:nvSpPr>
        <p:spPr>
          <a:xfrm>
            <a:off x="10260965" y="1847850"/>
            <a:ext cx="2814955" cy="2787650"/>
          </a:xfrm>
          <a:prstGeom prst="roundRect">
            <a:avLst>
              <a:gd name="adj" fmla="val 1428"/>
            </a:avLst>
          </a:prstGeom>
          <a:solidFill>
            <a:srgbClr val="EDEBE3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19" name="Shape 15"/>
          <p:cNvSpPr>
            <a:spLocks/>
          </p:cNvSpPr>
          <p:nvPr/>
        </p:nvSpPr>
        <p:spPr>
          <a:xfrm>
            <a:off x="10408920" y="1995170"/>
            <a:ext cx="444500" cy="430530"/>
          </a:xfrm>
          <a:prstGeom prst="roundRect">
            <a:avLst>
              <a:gd name="adj" fmla="val 20604322"/>
            </a:avLst>
          </a:prstGeom>
          <a:solidFill>
            <a:srgbClr val="28282F"/>
          </a:solidFill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latin typeface="배달의민족 주아" charset="0"/>
              <a:ea typeface="배달의민족 주아" charset="0"/>
            </a:endParaRPr>
          </a:p>
        </p:txBody>
      </p:sp>
      <p:sp>
        <p:nvSpPr>
          <p:cNvPr id="21" name="Text 16"/>
          <p:cNvSpPr>
            <a:spLocks/>
          </p:cNvSpPr>
          <p:nvPr/>
        </p:nvSpPr>
        <p:spPr>
          <a:xfrm>
            <a:off x="10408920" y="2677795"/>
            <a:ext cx="1849755" cy="22415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8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교육생, 유저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17"/>
          <p:cNvSpPr>
            <a:spLocks/>
          </p:cNvSpPr>
          <p:nvPr/>
        </p:nvSpPr>
        <p:spPr>
          <a:xfrm>
            <a:off x="10408920" y="3153410"/>
            <a:ext cx="2519045" cy="158496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조회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endParaRPr lang="ko-KR" altLang="en-US" sz="2000">
              <a:solidFill>
                <a:srgbClr val="161613"/>
              </a:solidFill>
              <a:latin typeface="Arial" charset="0"/>
              <a:ea typeface="Arial" charset="0"/>
              <a:cs typeface="Inter" charset="0"/>
              <a:sym typeface="Arial" charset="0"/>
            </a:endParaRPr>
          </a:p>
          <a:p>
            <a:pPr marL="0" indent="0" algn="l">
              <a:lnSpc>
                <a:spcPts val="1500"/>
              </a:lnSpc>
              <a:buFontTx/>
              <a:buNone/>
            </a:pPr>
            <a:r>
              <a:rPr lang="en-US" sz="2000">
                <a:solidFill>
                  <a:srgbClr val="161613"/>
                </a:solidFill>
                <a:latin typeface="Arial" charset="0"/>
                <a:ea typeface="Arial" charset="0"/>
                <a:cs typeface="Inter" charset="0"/>
                <a:sym typeface="Arial" charset="0"/>
              </a:rPr>
              <a:t>● </a:t>
            </a:r>
            <a:r>
              <a:rPr lang="en-US" sz="20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 출결 현황 조회.</a:t>
            </a:r>
            <a:endParaRPr lang="ko-KR" altLang="en-US" sz="20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7B0418-0BBA-B882-63A8-F323DDFA2D3E}"/>
              </a:ext>
            </a:extLst>
          </p:cNvPr>
          <p:cNvSpPr/>
          <p:nvPr/>
        </p:nvSpPr>
        <p:spPr>
          <a:xfrm>
            <a:off x="12670971" y="7526215"/>
            <a:ext cx="1879042" cy="668756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3467100"/>
            <a:ext cx="4537075" cy="56769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4450"/>
              </a:lnSpc>
              <a:buFontTx/>
              <a:buNone/>
            </a:pPr>
            <a:r>
              <a:rPr lang="en-US" sz="35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3. 요구사항 분석</a:t>
            </a:r>
            <a:endParaRPr lang="ko-KR" altLang="en-US" sz="35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50" y="4601210"/>
            <a:ext cx="4567555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A그룹 - 관리자 요구사항 (A-1 ~ A-10)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50" y="5182235"/>
            <a:ext cx="6245225" cy="217805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 과정 관리: 개설 과정 및 과목 등록, 강의실 배정, 교재 및 담당 교사 지정.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교육생 및 성적 관리: 교육생 등록, 중도 탈락 처리, 시험 및 성적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재정 및 취업 관리: 훈련지원금 지급 내역 조회, 취업 성공 수당(6개월 후) 관리. 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99680" y="4601210"/>
            <a:ext cx="415544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B그룹 - 교사 요구사항 (B-1 ~ B-5)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680" y="5182235"/>
            <a:ext cx="6245225" cy="72644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 관리: 본인의 강의 스케줄 및 배정된 수강생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성적 처리: 과목별 배점(출결/필기/실기) 설정 및 성적 입력.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99680" y="6134735"/>
            <a:ext cx="4503420" cy="35496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750"/>
              </a:lnSpc>
              <a:buFontTx/>
              <a:buNone/>
            </a:pPr>
            <a:r>
              <a:rPr lang="en-US" sz="22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C그룹 - 교육생 요구사항 (C-1 ~ C-3)</a:t>
            </a:r>
            <a:endParaRPr lang="ko-KR" altLang="en-US" sz="22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99680" y="6716395"/>
            <a:ext cx="6245225" cy="36385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342900" indent="-342900" algn="l">
              <a:lnSpc>
                <a:spcPts val="2850"/>
              </a:lnSpc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정보 조회: 본인의 성적 확인, 일별/월별 근태 현황 조회.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32B693-EAA5-3175-553B-4999366D31EB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4.1 ERD 모델링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0DE33A-9803-DFA4-EFF0-205A5342E36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54" descr="/Users/parkjimyeong/Library/Group Containers/L48J367XN4.com.infraware.PolarisOffice/EngineTemp/59165/fImage242511409119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5" y="1382395"/>
            <a:ext cx="13242290" cy="6532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4.2  데이터베이스 설계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8670" y="1133475"/>
            <a:ext cx="62674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테이블 계층 구조 (Depth 1~5): 데이터 의존성에 따라 5단계로 설계.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99155" y="1630045"/>
            <a:ext cx="130619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3924935" y="1965324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1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885055" y="181038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1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85055" y="2178050"/>
            <a:ext cx="35496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근태종류, 강의실, 컴퓨터 상태, 권한, 과정, 과목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94885" y="2607310"/>
            <a:ext cx="8957310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9" name="Shape 7"/>
          <p:cNvSpPr/>
          <p:nvPr/>
        </p:nvSpPr>
        <p:spPr>
          <a:xfrm>
            <a:off x="2746375" y="2707005"/>
            <a:ext cx="261112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3924935" y="304228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2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37200" y="2887345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2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37200" y="3255010"/>
            <a:ext cx="552831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사물함, 컴퓨터, 유저, 등록과정, 커리큘럼, 강의가능과목, 학원교사, 관리자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447030" y="3684905"/>
            <a:ext cx="830516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4" name="Shape 12"/>
          <p:cNvSpPr/>
          <p:nvPr/>
        </p:nvSpPr>
        <p:spPr>
          <a:xfrm>
            <a:off x="2094230" y="3784600"/>
            <a:ext cx="3916680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15" name="Text 13"/>
          <p:cNvSpPr/>
          <p:nvPr/>
        </p:nvSpPr>
        <p:spPr>
          <a:xfrm>
            <a:off x="3924935" y="4119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3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189980" y="3964304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3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189980" y="4331970"/>
            <a:ext cx="356235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질문, 수강생, 개설과목, 등록교사, 자주묻는질문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099810" y="4761865"/>
            <a:ext cx="765238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19" name="Shape 17"/>
          <p:cNvSpPr/>
          <p:nvPr/>
        </p:nvSpPr>
        <p:spPr>
          <a:xfrm>
            <a:off x="1441450" y="4861560"/>
            <a:ext cx="5221605" cy="1246505"/>
          </a:xfrm>
          <a:prstGeom prst="roundRect">
            <a:avLst>
              <a:gd name="adj" fmla="val 2171"/>
            </a:avLst>
          </a:prstGeom>
          <a:solidFill>
            <a:srgbClr val="EDEBE3"/>
          </a:solidFill>
          <a:ln/>
        </p:spPr>
      </p:sp>
      <p:sp>
        <p:nvSpPr>
          <p:cNvPr id="20" name="Text 18"/>
          <p:cNvSpPr/>
          <p:nvPr/>
        </p:nvSpPr>
        <p:spPr>
          <a:xfrm>
            <a:off x="3924935" y="53257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842760" y="5041900"/>
            <a:ext cx="225425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4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842760" y="5409565"/>
            <a:ext cx="6819265" cy="518160"/>
          </a:xfrm>
          <a:prstGeom prst="rect">
            <a:avLst/>
          </a:prstGeom>
          <a:noFill/>
          <a:ln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근태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사물함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컴퓨터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개인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배정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훈련지원금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취업상태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취업성공수당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강의평가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교사평가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교재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배점</a:t>
            </a:r>
            <a:r>
              <a:rPr lang="en-US" sz="1400" dirty="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, </a:t>
            </a:r>
            <a:r>
              <a:rPr lang="en-US" sz="1400" dirty="0" err="1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답변</a:t>
            </a:r>
            <a:endParaRPr lang="ko-KR" altLang="en-US" sz="1400" dirty="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752590" y="6097270"/>
            <a:ext cx="6999605" cy="12065"/>
          </a:xfrm>
          <a:prstGeom prst="roundRect">
            <a:avLst>
              <a:gd name="adj" fmla="val 236606"/>
            </a:avLst>
          </a:prstGeom>
          <a:solidFill>
            <a:srgbClr val="D3D1C9"/>
          </a:solidFill>
          <a:ln/>
        </p:spPr>
      </p:sp>
      <p:sp>
        <p:nvSpPr>
          <p:cNvPr id="24" name="Shape 22"/>
          <p:cNvSpPr/>
          <p:nvPr/>
        </p:nvSpPr>
        <p:spPr>
          <a:xfrm>
            <a:off x="788670" y="6196965"/>
            <a:ext cx="6527165" cy="987425"/>
          </a:xfrm>
          <a:prstGeom prst="roundRect">
            <a:avLst>
              <a:gd name="adj" fmla="val 2740"/>
            </a:avLst>
          </a:prstGeom>
          <a:solidFill>
            <a:srgbClr val="EDEBE3"/>
          </a:solidFill>
          <a:ln/>
        </p:spPr>
      </p:sp>
      <p:sp>
        <p:nvSpPr>
          <p:cNvPr id="25" name="Text 23"/>
          <p:cNvSpPr/>
          <p:nvPr/>
        </p:nvSpPr>
        <p:spPr>
          <a:xfrm>
            <a:off x="3924935" y="6532245"/>
            <a:ext cx="254000" cy="31750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ctr">
              <a:lnSpc>
                <a:spcPts val="2850"/>
              </a:lnSpc>
              <a:buFontTx/>
              <a:buNone/>
            </a:pPr>
            <a:r>
              <a:rPr lang="en-US" sz="19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</a:t>
            </a:r>
            <a:endParaRPr lang="ko-KR" altLang="en-US" sz="19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95540" y="6377305"/>
            <a:ext cx="845820" cy="282575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200"/>
              </a:lnSpc>
              <a:buFontTx/>
              <a:buNone/>
            </a:pPr>
            <a:r>
              <a:rPr lang="en-US" sz="17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Depth 5</a:t>
            </a:r>
            <a:endParaRPr lang="ko-KR" altLang="en-US" sz="17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95540" y="6744970"/>
            <a:ext cx="845820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시험성적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88670" y="7345044"/>
            <a:ext cx="13053695" cy="259080"/>
          </a:xfrm>
          <a:prstGeom prst="rect">
            <a:avLst/>
          </a:prstGeom>
          <a:noFill/>
          <a:ln/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2000"/>
              </a:lnSpc>
              <a:buFontTx/>
              <a:buNone/>
            </a:pPr>
            <a:r>
              <a:rPr lang="en-US" sz="14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Inter" charset="0"/>
              </a:rPr>
              <a:t>데이터베이스는 효율적인 정보 관리를 위해 계층적으로 설계되었습니다.</a:t>
            </a:r>
            <a:endParaRPr lang="ko-KR" altLang="en-US" sz="1400">
              <a:solidFill>
                <a:srgbClr val="161613"/>
              </a:solidFill>
              <a:latin typeface="배달의민족 주아" charset="0"/>
              <a:ea typeface="배달의민족 주아" charset="0"/>
              <a:cs typeface="Inter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8D6895-7C41-980C-F431-2F7AD01139F3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협업 도구를 통한 작업 진행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56"/>
          <p:cNvSpPr>
            <a:spLocks/>
          </p:cNvSpPr>
          <p:nvPr/>
        </p:nvSpPr>
        <p:spPr>
          <a:xfrm>
            <a:off x="6915785" y="7810499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MIRO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04382B-FCCF-3D13-8712-08D442E7ABA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" descr="/Users/parkjimyeong/Library/Group Containers/L48J367XN4.com.infraware.PolarisOffice/EngineTemp/59165/fImage240348402645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328420"/>
            <a:ext cx="13414375" cy="6496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88670" y="625475"/>
            <a:ext cx="3606165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2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4.3  협업 도구를 통한 작업 진행</a:t>
            </a:r>
            <a:endParaRPr lang="ko-KR" altLang="en-US" sz="2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pic>
        <p:nvPicPr>
          <p:cNvPr id="3" name="그림 52" descr="/Users/parkjimyeong/Library/Group Containers/L48J367XN4.com.infraware.PolarisOffice/EngineTemp/59165/fImage332267406406.pn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5" y="1188085"/>
            <a:ext cx="5580380" cy="6372860"/>
          </a:xfrm>
          <a:prstGeom prst="rect">
            <a:avLst/>
          </a:prstGeom>
          <a:noFill/>
        </p:spPr>
      </p:pic>
      <p:pic>
        <p:nvPicPr>
          <p:cNvPr id="4" name="그림 53" descr="/Users/parkjimyeong/Library/Group Containers/L48J367XN4.com.infraware.PolarisOffice/EngineTemp/59165/fImage5897854075434.png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4" y="1187450"/>
            <a:ext cx="5580380" cy="6372860"/>
          </a:xfrm>
          <a:prstGeom prst="rect">
            <a:avLst/>
          </a:prstGeom>
          <a:noFill/>
        </p:spPr>
      </p:pic>
      <p:sp>
        <p:nvSpPr>
          <p:cNvPr id="5" name="도형 57"/>
          <p:cNvSpPr>
            <a:spLocks/>
          </p:cNvSpPr>
          <p:nvPr/>
        </p:nvSpPr>
        <p:spPr>
          <a:xfrm>
            <a:off x="9994900" y="7675245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GOOGLE SHEET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6" name="도형 58"/>
          <p:cNvSpPr>
            <a:spLocks/>
          </p:cNvSpPr>
          <p:nvPr/>
        </p:nvSpPr>
        <p:spPr>
          <a:xfrm>
            <a:off x="3598545" y="7682230"/>
            <a:ext cx="798830" cy="45148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00"/>
              </a:lnSpc>
              <a:buFontTx/>
              <a:buNone/>
            </a:pPr>
            <a:r>
              <a:rPr lang="en-US" sz="180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FIGMA</a:t>
            </a: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  <a:p>
            <a:pPr marL="0" indent="0" algn="l">
              <a:lnSpc>
                <a:spcPts val="3500"/>
              </a:lnSpc>
              <a:buFontTx/>
              <a:buNone/>
            </a:pPr>
            <a:endParaRPr lang="ko-KR" altLang="en-US" sz="180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03124A-8F0B-DCF5-0E6F-10C3A6682A88}"/>
              </a:ext>
            </a:extLst>
          </p:cNvPr>
          <p:cNvSpPr/>
          <p:nvPr/>
        </p:nvSpPr>
        <p:spPr>
          <a:xfrm>
            <a:off x="12670970" y="7616651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793750" y="651510"/>
            <a:ext cx="4198620" cy="454025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none" lIns="0" tIns="0" rIns="0" bIns="0" numCol="1" anchor="t">
            <a:noAutofit/>
          </a:bodyPr>
          <a:lstStyle/>
          <a:p>
            <a:pPr marL="0" indent="0" algn="l">
              <a:lnSpc>
                <a:spcPts val="3550"/>
              </a:lnSpc>
              <a:buFontTx/>
              <a:buNone/>
            </a:pPr>
            <a:r>
              <a:rPr lang="en-US" sz="2850">
                <a:solidFill>
                  <a:srgbClr val="161613"/>
                </a:solidFill>
                <a:latin typeface="배달의민족 주아" charset="0"/>
                <a:ea typeface="배달의민족 주아" charset="0"/>
                <a:cs typeface="DM Sans Medium" charset="0"/>
              </a:rPr>
              <a:t>5. 주요 구현 기능 (PL/SQL)</a:t>
            </a:r>
            <a:endParaRPr lang="ko-KR" altLang="en-US" sz="2850">
              <a:solidFill>
                <a:srgbClr val="161613"/>
              </a:solidFill>
              <a:latin typeface="배달의민족 주아" charset="0"/>
              <a:ea typeface="배달의민족 주아" charset="0"/>
              <a:cs typeface="DM Sans Medium" charset="0"/>
            </a:endParaRPr>
          </a:p>
        </p:txBody>
      </p:sp>
      <p:sp>
        <p:nvSpPr>
          <p:cNvPr id="5" name="도형 62"/>
          <p:cNvSpPr>
            <a:spLocks/>
          </p:cNvSpPr>
          <p:nvPr/>
        </p:nvSpPr>
        <p:spPr>
          <a:xfrm>
            <a:off x="687070" y="1283970"/>
            <a:ext cx="5250815" cy="2178050"/>
          </a:xfrm>
          <a:prstGeom prst="rect">
            <a:avLst/>
          </a:prstGeom>
          <a:noFill/>
          <a:ln cap="flat" cmpd="sng"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특정일 근태 이상자 조회 (SELECT_ATTENDANCE_ISSUE):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Attendance와 Attendance_Type을 조인하여 특정 날짜에 '조퇴'나 '병가' 상태인 학생과 과정명을 필터링하여 조회.</a:t>
            </a: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  <a:p>
            <a:pPr marL="285750" indent="-285750" algn="l" defTabSz="914400" rtl="0" eaLnBrk="1" latinLnBrk="1" hangingPunct="1">
              <a:buFont typeface="Noto Sans KR"/>
              <a:buChar char="•"/>
            </a:pPr>
            <a:endParaRPr lang="ko-KR" altLang="en-US" sz="1600">
              <a:latin typeface="배달의민족 주아" charset="0"/>
              <a:ea typeface="배달의민족 주아" charset="0"/>
              <a:sym typeface="나눔고딕" charset="0"/>
            </a:endParaRPr>
          </a:p>
        </p:txBody>
      </p:sp>
      <p:pic>
        <p:nvPicPr>
          <p:cNvPr id="6" name="그림 64" descr="/Users/parkjimyeong/Library/Group Containers/L48J367XN4.com.infraware.PolarisOffice/EngineTemp/59165/fImage1745494259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1043305"/>
            <a:ext cx="7670165" cy="3256915"/>
          </a:xfrm>
          <a:prstGeom prst="rect">
            <a:avLst/>
          </a:prstGeom>
          <a:noFill/>
        </p:spPr>
      </p:pic>
      <p:sp>
        <p:nvSpPr>
          <p:cNvPr id="8" name="텍스트 상자 66"/>
          <p:cNvSpPr txBox="1">
            <a:spLocks/>
          </p:cNvSpPr>
          <p:nvPr/>
        </p:nvSpPr>
        <p:spPr>
          <a:xfrm>
            <a:off x="685165" y="4559935"/>
            <a:ext cx="4572635" cy="8667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285750" indent="-285750" algn="l" defTabSz="914400" rtl="0" eaLnBrk="1" latinLnBrk="1" hangingPunct="1">
              <a:buFont typeface="Noto Sans KR"/>
              <a:buChar char="•"/>
            </a:pPr>
            <a:r>
              <a:rPr sz="1600" b="1">
                <a:latin typeface="배달의민족 주아" charset="0"/>
                <a:ea typeface="배달의민족 주아" charset="0"/>
                <a:sym typeface="나눔고딕" charset="0"/>
              </a:rPr>
              <a:t>근태(조퇴) 통계 집계 (AGGREGATE_EARLY_LEAVE):</a:t>
            </a:r>
            <a:r>
              <a:rPr sz="1600">
                <a:latin typeface="배달의민족 주아" charset="0"/>
                <a:ea typeface="배달의민족 주아" charset="0"/>
                <a:sym typeface="나눔고딕" charset="0"/>
              </a:rPr>
              <a:t> 학생별 조퇴 횟수를 COUNT 및 GROUP BY로 집계하고, ORDER BY DESC와 FETCH FIRST를 사용해 가장 조퇴가 잦은 상위 학생 추출.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F054AE-CBBC-8795-8FF3-889BF2AE0DAE}"/>
              </a:ext>
            </a:extLst>
          </p:cNvPr>
          <p:cNvSpPr/>
          <p:nvPr/>
        </p:nvSpPr>
        <p:spPr>
          <a:xfrm>
            <a:off x="12670971" y="7651280"/>
            <a:ext cx="1959429" cy="57832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5" descr="/Users/parkjimyeong/Library/Group Containers/L48J367XN4.com.infraware.PolarisOffice/EngineTemp/59165/fImage129360426245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0" y="4401820"/>
            <a:ext cx="7688580" cy="3629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Pages>23</Pages>
  <Words>1760</Words>
  <Characters>0</Characters>
  <Application>Microsoft Office PowerPoint</Application>
  <DocSecurity>0</DocSecurity>
  <PresentationFormat>사용자 지정</PresentationFormat>
  <Lines>0</Lines>
  <Paragraphs>191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Calibri</vt:lpstr>
      <vt:lpstr>배달의민족 주아</vt:lpstr>
      <vt:lpstr>맑은 고딕</vt:lpstr>
      <vt:lpstr>Noto Sans KR</vt:lpstr>
      <vt:lpstr>Inter</vt:lpstr>
      <vt:lpstr>나눔고딕</vt:lpstr>
      <vt:lpstr>Arial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황윤재</dc:creator>
  <cp:lastModifiedBy>윤재 황</cp:lastModifiedBy>
  <cp:revision>12</cp:revision>
  <dcterms:modified xsi:type="dcterms:W3CDTF">2026-02-10T08:39:15Z</dcterms:modified>
</cp:coreProperties>
</file>